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67FB62-DFBB-4033-A572-BDBBF64CBEC8}" type="datetimeFigureOut">
              <a:rPr lang="en-IN" smtClean="0"/>
              <a:t>15-06-2019</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smtClean="0"/>
              <a:t>SKHMC </a:t>
            </a:r>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729C5A0-169C-4096-A1C3-56AA6CB48C74}" type="slidenum">
              <a:rPr lang="en-IN" smtClean="0"/>
              <a:t>‹#›</a:t>
            </a:fld>
            <a:endParaRPr lang="en-IN"/>
          </a:p>
        </p:txBody>
      </p:sp>
    </p:spTree>
    <p:extLst>
      <p:ext uri="{BB962C8B-B14F-4D97-AF65-F5344CB8AC3E}">
        <p14:creationId xmlns:p14="http://schemas.microsoft.com/office/powerpoint/2010/main" val="72064878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979D78-0384-46AD-946E-D222BEC11874}" type="datetimeFigureOut">
              <a:rPr lang="en-IN" smtClean="0"/>
              <a:t>15-06-2019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IN" smtClean="0"/>
              <a:t>SKHMC </a:t>
            </a:r>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D7ECBA-9687-49F0-AF74-836FAD6C352F}" type="slidenum">
              <a:rPr lang="en-IN" smtClean="0"/>
              <a:t>‹#›</a:t>
            </a:fld>
            <a:endParaRPr lang="en-IN"/>
          </a:p>
        </p:txBody>
      </p:sp>
    </p:spTree>
    <p:extLst>
      <p:ext uri="{BB962C8B-B14F-4D97-AF65-F5344CB8AC3E}">
        <p14:creationId xmlns:p14="http://schemas.microsoft.com/office/powerpoint/2010/main" val="389957789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DD7ECBA-9687-49F0-AF74-836FAD6C352F}" type="slidenum">
              <a:rPr lang="en-IN" smtClean="0"/>
              <a:t>2</a:t>
            </a:fld>
            <a:endParaRPr lang="en-IN"/>
          </a:p>
        </p:txBody>
      </p:sp>
      <p:sp>
        <p:nvSpPr>
          <p:cNvPr id="5" name="Footer Placeholder 4"/>
          <p:cNvSpPr>
            <a:spLocks noGrp="1"/>
          </p:cNvSpPr>
          <p:nvPr>
            <p:ph type="ftr" sz="quarter" idx="11"/>
          </p:nvPr>
        </p:nvSpPr>
        <p:spPr/>
        <p:txBody>
          <a:bodyPr/>
          <a:lstStyle/>
          <a:p>
            <a:r>
              <a:rPr lang="en-IN" smtClean="0"/>
              <a:t>SKHMC </a:t>
            </a:r>
            <a:endParaRPr lang="en-IN"/>
          </a:p>
        </p:txBody>
      </p:sp>
    </p:spTree>
    <p:extLst>
      <p:ext uri="{BB962C8B-B14F-4D97-AF65-F5344CB8AC3E}">
        <p14:creationId xmlns:p14="http://schemas.microsoft.com/office/powerpoint/2010/main" val="2324775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A6D900-98F2-4D5D-841C-19A3381BECB7}" type="datetime1">
              <a:rPr lang="en-IN" smtClean="0"/>
              <a:t>15-06-2019</a:t>
            </a:fld>
            <a:endParaRPr lang="en-IN"/>
          </a:p>
        </p:txBody>
      </p:sp>
      <p:sp>
        <p:nvSpPr>
          <p:cNvPr id="5" name="Footer Placeholder 4"/>
          <p:cNvSpPr>
            <a:spLocks noGrp="1"/>
          </p:cNvSpPr>
          <p:nvPr>
            <p:ph type="ftr" sz="quarter" idx="11"/>
          </p:nvPr>
        </p:nvSpPr>
        <p:spPr/>
        <p:txBody>
          <a:bodyPr/>
          <a:lstStyle/>
          <a:p>
            <a:r>
              <a:rPr lang="en-IN" smtClean="0"/>
              <a:t>SKHMC                                         Forensic Medicine and Toxicology</a:t>
            </a:r>
            <a:endParaRPr lang="en-IN"/>
          </a:p>
        </p:txBody>
      </p:sp>
      <p:sp>
        <p:nvSpPr>
          <p:cNvPr id="6" name="Slide Number Placeholder 5"/>
          <p:cNvSpPr>
            <a:spLocks noGrp="1"/>
          </p:cNvSpPr>
          <p:nvPr>
            <p:ph type="sldNum" sz="quarter" idx="12"/>
          </p:nvPr>
        </p:nvSpPr>
        <p:spPr/>
        <p:txBody>
          <a:bodyPr/>
          <a:lstStyle/>
          <a:p>
            <a:fld id="{66F56CDA-FAFF-4A40-97C4-2F33A947B60E}"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513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701D4C-03BA-481B-B5BB-F95AB1E9C1DF}" type="datetime1">
              <a:rPr lang="en-IN" smtClean="0"/>
              <a:t>15-06-2019</a:t>
            </a:fld>
            <a:endParaRPr lang="en-IN"/>
          </a:p>
        </p:txBody>
      </p:sp>
      <p:sp>
        <p:nvSpPr>
          <p:cNvPr id="5" name="Footer Placeholder 4"/>
          <p:cNvSpPr>
            <a:spLocks noGrp="1"/>
          </p:cNvSpPr>
          <p:nvPr>
            <p:ph type="ftr" sz="quarter" idx="11"/>
          </p:nvPr>
        </p:nvSpPr>
        <p:spPr/>
        <p:txBody>
          <a:bodyPr/>
          <a:lstStyle/>
          <a:p>
            <a:r>
              <a:rPr lang="en-IN" smtClean="0"/>
              <a:t>SKHMC                                         Forensic Medicine and Toxicology</a:t>
            </a:r>
            <a:endParaRPr lang="en-IN"/>
          </a:p>
        </p:txBody>
      </p:sp>
      <p:sp>
        <p:nvSpPr>
          <p:cNvPr id="6" name="Slide Number Placeholder 5"/>
          <p:cNvSpPr>
            <a:spLocks noGrp="1"/>
          </p:cNvSpPr>
          <p:nvPr>
            <p:ph type="sldNum" sz="quarter" idx="12"/>
          </p:nvPr>
        </p:nvSpPr>
        <p:spPr/>
        <p:txBody>
          <a:bodyPr/>
          <a:lstStyle/>
          <a:p>
            <a:fld id="{66F56CDA-FAFF-4A40-97C4-2F33A947B60E}" type="slidenum">
              <a:rPr lang="en-IN" smtClean="0"/>
              <a:t>‹#›</a:t>
            </a:fld>
            <a:endParaRPr lang="en-IN"/>
          </a:p>
        </p:txBody>
      </p:sp>
    </p:spTree>
    <p:extLst>
      <p:ext uri="{BB962C8B-B14F-4D97-AF65-F5344CB8AC3E}">
        <p14:creationId xmlns:p14="http://schemas.microsoft.com/office/powerpoint/2010/main" val="300461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7D5ECB-DD7F-43ED-9323-88C74636D3DD}" type="datetime1">
              <a:rPr lang="en-IN" smtClean="0"/>
              <a:t>15-06-2019</a:t>
            </a:fld>
            <a:endParaRPr lang="en-IN"/>
          </a:p>
        </p:txBody>
      </p:sp>
      <p:sp>
        <p:nvSpPr>
          <p:cNvPr id="5" name="Footer Placeholder 4"/>
          <p:cNvSpPr>
            <a:spLocks noGrp="1"/>
          </p:cNvSpPr>
          <p:nvPr>
            <p:ph type="ftr" sz="quarter" idx="11"/>
          </p:nvPr>
        </p:nvSpPr>
        <p:spPr/>
        <p:txBody>
          <a:bodyPr/>
          <a:lstStyle/>
          <a:p>
            <a:r>
              <a:rPr lang="en-IN" smtClean="0"/>
              <a:t>SKHMC                                         Forensic Medicine and Toxicology</a:t>
            </a:r>
            <a:endParaRPr lang="en-IN"/>
          </a:p>
        </p:txBody>
      </p:sp>
      <p:sp>
        <p:nvSpPr>
          <p:cNvPr id="6" name="Slide Number Placeholder 5"/>
          <p:cNvSpPr>
            <a:spLocks noGrp="1"/>
          </p:cNvSpPr>
          <p:nvPr>
            <p:ph type="sldNum" sz="quarter" idx="12"/>
          </p:nvPr>
        </p:nvSpPr>
        <p:spPr/>
        <p:txBody>
          <a:bodyPr/>
          <a:lstStyle/>
          <a:p>
            <a:fld id="{66F56CDA-FAFF-4A40-97C4-2F33A947B60E}" type="slidenum">
              <a:rPr lang="en-IN" smtClean="0"/>
              <a:t>‹#›</a:t>
            </a:fld>
            <a:endParaRPr lang="en-IN"/>
          </a:p>
        </p:txBody>
      </p:sp>
    </p:spTree>
    <p:extLst>
      <p:ext uri="{BB962C8B-B14F-4D97-AF65-F5344CB8AC3E}">
        <p14:creationId xmlns:p14="http://schemas.microsoft.com/office/powerpoint/2010/main" val="134890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106795-60F1-4055-81B8-7B203F6E7D67}" type="datetime1">
              <a:rPr lang="en-IN" smtClean="0"/>
              <a:t>15-06-2019</a:t>
            </a:fld>
            <a:endParaRPr lang="en-IN"/>
          </a:p>
        </p:txBody>
      </p:sp>
      <p:sp>
        <p:nvSpPr>
          <p:cNvPr id="5" name="Footer Placeholder 4"/>
          <p:cNvSpPr>
            <a:spLocks noGrp="1"/>
          </p:cNvSpPr>
          <p:nvPr>
            <p:ph type="ftr" sz="quarter" idx="11"/>
          </p:nvPr>
        </p:nvSpPr>
        <p:spPr/>
        <p:txBody>
          <a:bodyPr/>
          <a:lstStyle/>
          <a:p>
            <a:r>
              <a:rPr lang="en-IN" smtClean="0"/>
              <a:t>SKHMC                                         Forensic Medicine and Toxicology</a:t>
            </a:r>
            <a:endParaRPr lang="en-IN"/>
          </a:p>
        </p:txBody>
      </p:sp>
      <p:sp>
        <p:nvSpPr>
          <p:cNvPr id="6" name="Slide Number Placeholder 5"/>
          <p:cNvSpPr>
            <a:spLocks noGrp="1"/>
          </p:cNvSpPr>
          <p:nvPr>
            <p:ph type="sldNum" sz="quarter" idx="12"/>
          </p:nvPr>
        </p:nvSpPr>
        <p:spPr/>
        <p:txBody>
          <a:bodyPr/>
          <a:lstStyle/>
          <a:p>
            <a:fld id="{66F56CDA-FAFF-4A40-97C4-2F33A947B60E}" type="slidenum">
              <a:rPr lang="en-IN" smtClean="0"/>
              <a:t>‹#›</a:t>
            </a:fld>
            <a:endParaRPr lang="en-IN"/>
          </a:p>
        </p:txBody>
      </p:sp>
    </p:spTree>
    <p:extLst>
      <p:ext uri="{BB962C8B-B14F-4D97-AF65-F5344CB8AC3E}">
        <p14:creationId xmlns:p14="http://schemas.microsoft.com/office/powerpoint/2010/main" val="187567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AD3C4B-2D02-4438-ADF7-D82E10D72EBA}" type="datetime1">
              <a:rPr lang="en-IN" smtClean="0"/>
              <a:t>15-06-2019</a:t>
            </a:fld>
            <a:endParaRPr lang="en-IN"/>
          </a:p>
        </p:txBody>
      </p:sp>
      <p:sp>
        <p:nvSpPr>
          <p:cNvPr id="5" name="Footer Placeholder 4"/>
          <p:cNvSpPr>
            <a:spLocks noGrp="1"/>
          </p:cNvSpPr>
          <p:nvPr>
            <p:ph type="ftr" sz="quarter" idx="11"/>
          </p:nvPr>
        </p:nvSpPr>
        <p:spPr/>
        <p:txBody>
          <a:bodyPr/>
          <a:lstStyle/>
          <a:p>
            <a:r>
              <a:rPr lang="en-IN" smtClean="0"/>
              <a:t>SKHMC                                         Forensic Medicine and Toxicology</a:t>
            </a:r>
            <a:endParaRPr lang="en-IN"/>
          </a:p>
        </p:txBody>
      </p:sp>
      <p:sp>
        <p:nvSpPr>
          <p:cNvPr id="6" name="Slide Number Placeholder 5"/>
          <p:cNvSpPr>
            <a:spLocks noGrp="1"/>
          </p:cNvSpPr>
          <p:nvPr>
            <p:ph type="sldNum" sz="quarter" idx="12"/>
          </p:nvPr>
        </p:nvSpPr>
        <p:spPr/>
        <p:txBody>
          <a:bodyPr/>
          <a:lstStyle/>
          <a:p>
            <a:fld id="{66F56CDA-FAFF-4A40-97C4-2F33A947B60E}"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52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527245-50FA-489A-BB4C-4ABE3E26C738}" type="datetime1">
              <a:rPr lang="en-IN" smtClean="0"/>
              <a:t>15-06-2019</a:t>
            </a:fld>
            <a:endParaRPr lang="en-IN"/>
          </a:p>
        </p:txBody>
      </p:sp>
      <p:sp>
        <p:nvSpPr>
          <p:cNvPr id="6" name="Footer Placeholder 5"/>
          <p:cNvSpPr>
            <a:spLocks noGrp="1"/>
          </p:cNvSpPr>
          <p:nvPr>
            <p:ph type="ftr" sz="quarter" idx="11"/>
          </p:nvPr>
        </p:nvSpPr>
        <p:spPr/>
        <p:txBody>
          <a:bodyPr/>
          <a:lstStyle/>
          <a:p>
            <a:r>
              <a:rPr lang="en-IN" smtClean="0"/>
              <a:t>SKHMC                                         Forensic Medicine and Toxicology</a:t>
            </a:r>
            <a:endParaRPr lang="en-IN"/>
          </a:p>
        </p:txBody>
      </p:sp>
      <p:sp>
        <p:nvSpPr>
          <p:cNvPr id="7" name="Slide Number Placeholder 6"/>
          <p:cNvSpPr>
            <a:spLocks noGrp="1"/>
          </p:cNvSpPr>
          <p:nvPr>
            <p:ph type="sldNum" sz="quarter" idx="12"/>
          </p:nvPr>
        </p:nvSpPr>
        <p:spPr/>
        <p:txBody>
          <a:bodyPr/>
          <a:lstStyle/>
          <a:p>
            <a:fld id="{66F56CDA-FAFF-4A40-97C4-2F33A947B60E}" type="slidenum">
              <a:rPr lang="en-IN" smtClean="0"/>
              <a:t>‹#›</a:t>
            </a:fld>
            <a:endParaRPr lang="en-IN"/>
          </a:p>
        </p:txBody>
      </p:sp>
    </p:spTree>
    <p:extLst>
      <p:ext uri="{BB962C8B-B14F-4D97-AF65-F5344CB8AC3E}">
        <p14:creationId xmlns:p14="http://schemas.microsoft.com/office/powerpoint/2010/main" val="292508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3F2AB9-DA49-4080-89FC-062BC0FFB112}" type="datetime1">
              <a:rPr lang="en-IN" smtClean="0"/>
              <a:t>15-06-2019</a:t>
            </a:fld>
            <a:endParaRPr lang="en-IN"/>
          </a:p>
        </p:txBody>
      </p:sp>
      <p:sp>
        <p:nvSpPr>
          <p:cNvPr id="8" name="Footer Placeholder 7"/>
          <p:cNvSpPr>
            <a:spLocks noGrp="1"/>
          </p:cNvSpPr>
          <p:nvPr>
            <p:ph type="ftr" sz="quarter" idx="11"/>
          </p:nvPr>
        </p:nvSpPr>
        <p:spPr/>
        <p:txBody>
          <a:bodyPr/>
          <a:lstStyle/>
          <a:p>
            <a:r>
              <a:rPr lang="en-IN" smtClean="0"/>
              <a:t>SKHMC                                         Forensic Medicine and Toxicology</a:t>
            </a:r>
            <a:endParaRPr lang="en-IN"/>
          </a:p>
        </p:txBody>
      </p:sp>
      <p:sp>
        <p:nvSpPr>
          <p:cNvPr id="9" name="Slide Number Placeholder 8"/>
          <p:cNvSpPr>
            <a:spLocks noGrp="1"/>
          </p:cNvSpPr>
          <p:nvPr>
            <p:ph type="sldNum" sz="quarter" idx="12"/>
          </p:nvPr>
        </p:nvSpPr>
        <p:spPr/>
        <p:txBody>
          <a:bodyPr/>
          <a:lstStyle/>
          <a:p>
            <a:fld id="{66F56CDA-FAFF-4A40-97C4-2F33A947B60E}" type="slidenum">
              <a:rPr lang="en-IN" smtClean="0"/>
              <a:t>‹#›</a:t>
            </a:fld>
            <a:endParaRPr lang="en-IN"/>
          </a:p>
        </p:txBody>
      </p:sp>
    </p:spTree>
    <p:extLst>
      <p:ext uri="{BB962C8B-B14F-4D97-AF65-F5344CB8AC3E}">
        <p14:creationId xmlns:p14="http://schemas.microsoft.com/office/powerpoint/2010/main" val="318058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827E8B-B1D9-450C-BACC-B45879E7F866}" type="datetime1">
              <a:rPr lang="en-IN" smtClean="0"/>
              <a:t>15-06-2019</a:t>
            </a:fld>
            <a:endParaRPr lang="en-IN"/>
          </a:p>
        </p:txBody>
      </p:sp>
      <p:sp>
        <p:nvSpPr>
          <p:cNvPr id="4" name="Footer Placeholder 3"/>
          <p:cNvSpPr>
            <a:spLocks noGrp="1"/>
          </p:cNvSpPr>
          <p:nvPr>
            <p:ph type="ftr" sz="quarter" idx="11"/>
          </p:nvPr>
        </p:nvSpPr>
        <p:spPr/>
        <p:txBody>
          <a:bodyPr/>
          <a:lstStyle/>
          <a:p>
            <a:r>
              <a:rPr lang="en-IN" smtClean="0"/>
              <a:t>SKHMC                                         Forensic Medicine and Toxicology</a:t>
            </a:r>
            <a:endParaRPr lang="en-IN"/>
          </a:p>
        </p:txBody>
      </p:sp>
      <p:sp>
        <p:nvSpPr>
          <p:cNvPr id="5" name="Slide Number Placeholder 4"/>
          <p:cNvSpPr>
            <a:spLocks noGrp="1"/>
          </p:cNvSpPr>
          <p:nvPr>
            <p:ph type="sldNum" sz="quarter" idx="12"/>
          </p:nvPr>
        </p:nvSpPr>
        <p:spPr/>
        <p:txBody>
          <a:bodyPr/>
          <a:lstStyle/>
          <a:p>
            <a:fld id="{66F56CDA-FAFF-4A40-97C4-2F33A947B60E}" type="slidenum">
              <a:rPr lang="en-IN" smtClean="0"/>
              <a:t>‹#›</a:t>
            </a:fld>
            <a:endParaRPr lang="en-IN"/>
          </a:p>
        </p:txBody>
      </p:sp>
    </p:spTree>
    <p:extLst>
      <p:ext uri="{BB962C8B-B14F-4D97-AF65-F5344CB8AC3E}">
        <p14:creationId xmlns:p14="http://schemas.microsoft.com/office/powerpoint/2010/main" val="396014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79AB02-6F92-4A78-8093-D3284A54950B}" type="datetime1">
              <a:rPr lang="en-IN" smtClean="0"/>
              <a:t>15-06-2019</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IN" smtClean="0"/>
              <a:t>SKHMC                                         Forensic Medicine and Toxicology</a:t>
            </a:r>
            <a:endParaRPr lang="en-IN"/>
          </a:p>
        </p:txBody>
      </p:sp>
      <p:sp>
        <p:nvSpPr>
          <p:cNvPr id="9" name="Slide Number Placeholder 8"/>
          <p:cNvSpPr>
            <a:spLocks noGrp="1"/>
          </p:cNvSpPr>
          <p:nvPr>
            <p:ph type="sldNum" sz="quarter" idx="12"/>
          </p:nvPr>
        </p:nvSpPr>
        <p:spPr/>
        <p:txBody>
          <a:bodyPr/>
          <a:lstStyle/>
          <a:p>
            <a:fld id="{66F56CDA-FAFF-4A40-97C4-2F33A947B60E}" type="slidenum">
              <a:rPr lang="en-IN" smtClean="0"/>
              <a:t>‹#›</a:t>
            </a:fld>
            <a:endParaRPr lang="en-IN"/>
          </a:p>
        </p:txBody>
      </p:sp>
    </p:spTree>
    <p:extLst>
      <p:ext uri="{BB962C8B-B14F-4D97-AF65-F5344CB8AC3E}">
        <p14:creationId xmlns:p14="http://schemas.microsoft.com/office/powerpoint/2010/main" val="346394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644FA02-3814-4075-8AAF-B1A1C30BDBAE}" type="datetime1">
              <a:rPr lang="en-IN" smtClean="0"/>
              <a:t>15-06-2019</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IN" smtClean="0"/>
              <a:t>SKHMC                                         Forensic Medicine and Toxicology</a:t>
            </a:r>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6F56CDA-FAFF-4A40-97C4-2F33A947B60E}" type="slidenum">
              <a:rPr lang="en-IN" smtClean="0"/>
              <a:t>‹#›</a:t>
            </a:fld>
            <a:endParaRPr lang="en-IN"/>
          </a:p>
        </p:txBody>
      </p:sp>
    </p:spTree>
    <p:extLst>
      <p:ext uri="{BB962C8B-B14F-4D97-AF65-F5344CB8AC3E}">
        <p14:creationId xmlns:p14="http://schemas.microsoft.com/office/powerpoint/2010/main" val="39185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779422-A3D1-4795-BC93-6BC889F2EDCF}" type="datetime1">
              <a:rPr lang="en-IN" smtClean="0"/>
              <a:t>15-06-2019</a:t>
            </a:fld>
            <a:endParaRPr lang="en-IN"/>
          </a:p>
        </p:txBody>
      </p:sp>
      <p:sp>
        <p:nvSpPr>
          <p:cNvPr id="6" name="Footer Placeholder 5"/>
          <p:cNvSpPr>
            <a:spLocks noGrp="1"/>
          </p:cNvSpPr>
          <p:nvPr>
            <p:ph type="ftr" sz="quarter" idx="11"/>
          </p:nvPr>
        </p:nvSpPr>
        <p:spPr/>
        <p:txBody>
          <a:bodyPr/>
          <a:lstStyle/>
          <a:p>
            <a:r>
              <a:rPr lang="en-IN" smtClean="0"/>
              <a:t>SKHMC                                         Forensic Medicine and Toxicology</a:t>
            </a:r>
            <a:endParaRPr lang="en-IN"/>
          </a:p>
        </p:txBody>
      </p:sp>
      <p:sp>
        <p:nvSpPr>
          <p:cNvPr id="7" name="Slide Number Placeholder 6"/>
          <p:cNvSpPr>
            <a:spLocks noGrp="1"/>
          </p:cNvSpPr>
          <p:nvPr>
            <p:ph type="sldNum" sz="quarter" idx="12"/>
          </p:nvPr>
        </p:nvSpPr>
        <p:spPr/>
        <p:txBody>
          <a:bodyPr/>
          <a:lstStyle/>
          <a:p>
            <a:fld id="{66F56CDA-FAFF-4A40-97C4-2F33A947B60E}" type="slidenum">
              <a:rPr lang="en-IN" smtClean="0"/>
              <a:t>‹#›</a:t>
            </a:fld>
            <a:endParaRPr lang="en-IN"/>
          </a:p>
        </p:txBody>
      </p:sp>
    </p:spTree>
    <p:extLst>
      <p:ext uri="{BB962C8B-B14F-4D97-AF65-F5344CB8AC3E}">
        <p14:creationId xmlns:p14="http://schemas.microsoft.com/office/powerpoint/2010/main" val="214998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B383DAC-5AD9-48B8-A06C-F40420F774BF}" type="datetime1">
              <a:rPr lang="en-IN" smtClean="0"/>
              <a:t>15-06-2019</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IN" smtClean="0"/>
              <a:t>SKHMC                                         Forensic Medicine and Toxicology</a:t>
            </a:r>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6F56CDA-FAFF-4A40-97C4-2F33A947B60E}"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8371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70962"/>
          </a:xfrm>
        </p:spPr>
        <p:txBody>
          <a:bodyPr>
            <a:normAutofit fontScale="90000"/>
          </a:bodyPr>
          <a:lstStyle/>
          <a:p>
            <a:r>
              <a:rPr lang="en-IN" dirty="0" smtClean="0">
                <a:latin typeface="Algerian" panose="04020705040A02060702" pitchFamily="82" charset="0"/>
              </a:rPr>
              <a:t>LEGAL PROCEDURE</a:t>
            </a:r>
            <a:endParaRPr lang="en-IN" dirty="0">
              <a:latin typeface="Algerian" panose="04020705040A02060702" pitchFamily="82" charset="0"/>
            </a:endParaRPr>
          </a:p>
        </p:txBody>
      </p:sp>
      <p:sp>
        <p:nvSpPr>
          <p:cNvPr id="3" name="Subtitle 2"/>
          <p:cNvSpPr>
            <a:spLocks noGrp="1"/>
          </p:cNvSpPr>
          <p:nvPr>
            <p:ph type="subTitle" idx="1"/>
          </p:nvPr>
        </p:nvSpPr>
        <p:spPr>
          <a:xfrm>
            <a:off x="1524000" y="5486400"/>
            <a:ext cx="10668000" cy="1160060"/>
          </a:xfrm>
        </p:spPr>
        <p:txBody>
          <a:bodyPr/>
          <a:lstStyle/>
          <a:p>
            <a:r>
              <a:rPr lang="en-IN" dirty="0" smtClean="0"/>
              <a:t>DR. V.SIJU M.D (</a:t>
            </a:r>
            <a:r>
              <a:rPr lang="en-IN" dirty="0" err="1" smtClean="0"/>
              <a:t>Hom</a:t>
            </a:r>
            <a:r>
              <a:rPr lang="en-IN" dirty="0" smtClean="0"/>
              <a:t>); </a:t>
            </a:r>
            <a:r>
              <a:rPr lang="en-IN" dirty="0" err="1" smtClean="0"/>
              <a:t>M.Sc</a:t>
            </a:r>
            <a:r>
              <a:rPr lang="en-IN" dirty="0" smtClean="0"/>
              <a:t> (Counselling and Psychotherapy)</a:t>
            </a:r>
          </a:p>
          <a:p>
            <a:r>
              <a:rPr lang="en-IN" dirty="0" smtClean="0"/>
              <a:t>Associate Professor; </a:t>
            </a:r>
            <a:r>
              <a:rPr lang="en-IN" dirty="0" err="1" smtClean="0"/>
              <a:t>Dept</a:t>
            </a:r>
            <a:r>
              <a:rPr lang="en-IN" dirty="0" smtClean="0"/>
              <a:t> of Forensic Medicine and Toxicology </a:t>
            </a:r>
          </a:p>
          <a:p>
            <a:endParaRPr lang="en-IN" dirty="0"/>
          </a:p>
        </p:txBody>
      </p:sp>
      <p:sp>
        <p:nvSpPr>
          <p:cNvPr id="4" name="Footer Placeholder 3"/>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418845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34" y="0"/>
            <a:ext cx="11996382" cy="6858000"/>
          </a:xfrm>
        </p:spPr>
        <p:txBody>
          <a:bodyPr>
            <a:normAutofit/>
          </a:bodyPr>
          <a:lstStyle/>
          <a:p>
            <a:pPr marL="0" indent="0" algn="just">
              <a:lnSpc>
                <a:spcPct val="200000"/>
              </a:lnSpc>
              <a:buNone/>
            </a:pPr>
            <a:r>
              <a:rPr lang="en-IN" dirty="0" smtClean="0"/>
              <a:t>Subpoena or summons: </a:t>
            </a:r>
          </a:p>
          <a:p>
            <a:pPr marL="0" indent="0" algn="just">
              <a:lnSpc>
                <a:spcPct val="200000"/>
              </a:lnSpc>
              <a:buNone/>
            </a:pPr>
            <a:r>
              <a:rPr lang="en-IN" dirty="0"/>
              <a:t>	S</a:t>
            </a:r>
            <a:r>
              <a:rPr lang="en-IN" dirty="0" smtClean="0"/>
              <a:t>ections 61 to 69 of </a:t>
            </a:r>
            <a:r>
              <a:rPr lang="en-IN" dirty="0" err="1" smtClean="0"/>
              <a:t>Cr.P.C</a:t>
            </a:r>
            <a:r>
              <a:rPr lang="en-IN" dirty="0" smtClean="0"/>
              <a:t>. deal with summons. Subpoena ( sub =under; </a:t>
            </a:r>
            <a:r>
              <a:rPr lang="en-IN" dirty="0" err="1" smtClean="0"/>
              <a:t>poena</a:t>
            </a:r>
            <a:r>
              <a:rPr lang="en-IN" dirty="0" smtClean="0"/>
              <a:t> = penalty) is a document compelling the attendance of a witness in a Court of law under penalty, on a particular day, time and place, for the purpose of giving evidence. It is issued by Court in writing, in duplicate, signed by the presiding officer of the Court and bears the seal of the Court. Crime number and name of the accused person are mentioned. It is served on the witness by a police officer, by an officer of the Court or other public servant, by delivering to him one of the copies of the summons. The person should sign the back of the other copy.</a:t>
            </a:r>
          </a:p>
          <a:p>
            <a:pPr marL="0" indent="0" algn="just">
              <a:lnSpc>
                <a:spcPct val="200000"/>
              </a:lnSpc>
              <a:buNone/>
            </a:pPr>
            <a:r>
              <a:rPr lang="en-IN" dirty="0"/>
              <a:t>	</a:t>
            </a:r>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3202139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Medical evidence</a:t>
            </a:r>
            <a:endParaRPr lang="en-IN" dirty="0"/>
          </a:p>
        </p:txBody>
      </p:sp>
      <p:sp>
        <p:nvSpPr>
          <p:cNvPr id="3" name="Content Placeholder 2"/>
          <p:cNvSpPr>
            <a:spLocks noGrp="1"/>
          </p:cNvSpPr>
          <p:nvPr>
            <p:ph idx="1"/>
          </p:nvPr>
        </p:nvSpPr>
        <p:spPr/>
        <p:txBody>
          <a:bodyPr/>
          <a:lstStyle/>
          <a:p>
            <a:pPr>
              <a:lnSpc>
                <a:spcPct val="200000"/>
              </a:lnSpc>
            </a:pPr>
            <a:r>
              <a:rPr lang="en-IN" dirty="0" smtClean="0"/>
              <a:t>All statements which the Court permits or requires to be made before it by witness, in relation to matters of fact under inquiry.</a:t>
            </a:r>
          </a:p>
          <a:p>
            <a:pPr>
              <a:lnSpc>
                <a:spcPct val="200000"/>
              </a:lnSpc>
            </a:pPr>
            <a:r>
              <a:rPr lang="en-IN" dirty="0" smtClean="0"/>
              <a:t>All documents produced for inspection of the court.</a:t>
            </a:r>
          </a:p>
        </p:txBody>
      </p:sp>
      <p:sp>
        <p:nvSpPr>
          <p:cNvPr id="4" name="Footer Placeholder 3"/>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1854160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nSpc>
                <a:spcPct val="200000"/>
              </a:lnSpc>
              <a:buNone/>
            </a:pPr>
            <a:r>
              <a:rPr lang="en-IN" dirty="0" smtClean="0"/>
              <a:t>Types:</a:t>
            </a:r>
          </a:p>
          <a:p>
            <a:pPr marL="514350" indent="-514350">
              <a:lnSpc>
                <a:spcPct val="200000"/>
              </a:lnSpc>
              <a:buAutoNum type="arabicPeriod"/>
            </a:pPr>
            <a:r>
              <a:rPr lang="en-IN" dirty="0" smtClean="0"/>
              <a:t>Documentary: it includes all documents produced for the inspection of the court.</a:t>
            </a:r>
          </a:p>
          <a:p>
            <a:pPr marL="514350" indent="-514350">
              <a:lnSpc>
                <a:spcPct val="200000"/>
              </a:lnSpc>
              <a:buAutoNum type="arabicPeriod"/>
            </a:pPr>
            <a:r>
              <a:rPr lang="en-IN" dirty="0" smtClean="0"/>
              <a:t>Oral: a) Direct: </a:t>
            </a:r>
          </a:p>
          <a:p>
            <a:pPr marL="0" indent="0">
              <a:lnSpc>
                <a:spcPct val="200000"/>
              </a:lnSpc>
              <a:buNone/>
            </a:pPr>
            <a:r>
              <a:rPr lang="en-IN" dirty="0"/>
              <a:t>	</a:t>
            </a:r>
            <a:r>
              <a:rPr lang="en-IN" dirty="0" smtClean="0"/>
              <a:t>b) Indirect or circumstantial:</a:t>
            </a:r>
          </a:p>
          <a:p>
            <a:pPr marL="0" indent="0">
              <a:lnSpc>
                <a:spcPct val="200000"/>
              </a:lnSpc>
              <a:buNone/>
            </a:pPr>
            <a:r>
              <a:rPr lang="en-IN" dirty="0"/>
              <a:t>	</a:t>
            </a:r>
            <a:r>
              <a:rPr lang="en-IN" dirty="0" smtClean="0"/>
              <a:t>c) Hearsay</a:t>
            </a:r>
          </a:p>
          <a:p>
            <a:pPr marL="0" indent="0">
              <a:buNone/>
            </a:pPr>
            <a:endParaRPr lang="en-IN" dirty="0" smtClean="0"/>
          </a:p>
          <a:p>
            <a:pPr marL="514350" indent="-514350">
              <a:buAutoNum type="arabicPeriod"/>
            </a:pPr>
            <a:endParaRPr lang="en-IN" dirty="0"/>
          </a:p>
        </p:txBody>
      </p:sp>
      <p:sp>
        <p:nvSpPr>
          <p:cNvPr id="4" name="Footer Placeholder 3"/>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3892623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dirty="0" smtClean="0"/>
              <a:t>Documentary Evidence:</a:t>
            </a:r>
          </a:p>
          <a:p>
            <a:pPr marL="514350" indent="-514350">
              <a:buAutoNum type="arabicPeriod"/>
            </a:pPr>
            <a:r>
              <a:rPr lang="en-IN" dirty="0" smtClean="0"/>
              <a:t>Medical certificate</a:t>
            </a:r>
          </a:p>
          <a:p>
            <a:pPr marL="514350" indent="-514350">
              <a:buAutoNum type="arabicPeriod"/>
            </a:pPr>
            <a:r>
              <a:rPr lang="en-IN" dirty="0" smtClean="0"/>
              <a:t>Medico-legal Reports</a:t>
            </a:r>
          </a:p>
          <a:p>
            <a:pPr marL="514350" indent="-514350">
              <a:buAutoNum type="arabicPeriod"/>
            </a:pPr>
            <a:r>
              <a:rPr lang="en-IN" dirty="0" smtClean="0"/>
              <a:t>Dying declaration</a:t>
            </a:r>
          </a:p>
          <a:p>
            <a:pPr marL="0" indent="0">
              <a:buNone/>
            </a:pP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885352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4716"/>
            <a:ext cx="10515600" cy="5972247"/>
          </a:xfrm>
        </p:spPr>
        <p:txBody>
          <a:bodyPr>
            <a:normAutofit/>
          </a:bodyPr>
          <a:lstStyle/>
          <a:p>
            <a:pPr marL="0" indent="0" algn="just">
              <a:lnSpc>
                <a:spcPct val="200000"/>
              </a:lnSpc>
              <a:buNone/>
            </a:pPr>
            <a:r>
              <a:rPr lang="en-IN" dirty="0" smtClean="0"/>
              <a:t>Dying Declaration: </a:t>
            </a:r>
          </a:p>
          <a:p>
            <a:pPr marL="0" indent="0" algn="just">
              <a:lnSpc>
                <a:spcPct val="200000"/>
              </a:lnSpc>
              <a:buNone/>
            </a:pPr>
            <a:r>
              <a:rPr lang="en-IN" dirty="0" smtClean="0"/>
              <a:t>Written or oral statement of a person, who is dying as a result of some unlawful act, relating to the material facts of cause of his death or bearing on the circumstances. Executive Magistrate should be called to record the declaration. Oath is not administered. No leading questions. </a:t>
            </a:r>
          </a:p>
          <a:p>
            <a:pPr marL="0" indent="0" algn="just">
              <a:lnSpc>
                <a:spcPct val="200000"/>
              </a:lnSpc>
              <a:buNone/>
            </a:pPr>
            <a:r>
              <a:rPr lang="en-IN" dirty="0" smtClean="0"/>
              <a:t>Dying deposition: it is a statement of a person on oath, recorded by Magistrate in the presence of the accused or his lawyer, who is allowed to cross-examine the witness. </a:t>
            </a: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600127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012" y="272954"/>
            <a:ext cx="11121788" cy="6585045"/>
          </a:xfrm>
        </p:spPr>
        <p:txBody>
          <a:bodyPr/>
          <a:lstStyle/>
          <a:p>
            <a:pPr marL="0" indent="0">
              <a:lnSpc>
                <a:spcPct val="200000"/>
              </a:lnSpc>
              <a:buNone/>
            </a:pPr>
            <a:r>
              <a:rPr lang="en-IN" dirty="0" smtClean="0"/>
              <a:t>Oral evidence: </a:t>
            </a:r>
          </a:p>
          <a:p>
            <a:pPr marL="0" indent="0">
              <a:lnSpc>
                <a:spcPct val="200000"/>
              </a:lnSpc>
              <a:buNone/>
            </a:pPr>
            <a:r>
              <a:rPr lang="en-IN" dirty="0"/>
              <a:t>	</a:t>
            </a:r>
            <a:r>
              <a:rPr lang="en-IN" dirty="0" smtClean="0"/>
              <a:t>it includes all statements which the Court permits, or which are required to made before it by the witness, in relation to matters of fact under enquiry. </a:t>
            </a: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3991801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4" y="191068"/>
            <a:ext cx="11850806" cy="6666931"/>
          </a:xfrm>
        </p:spPr>
        <p:txBody>
          <a:bodyPr/>
          <a:lstStyle/>
          <a:p>
            <a:pPr marL="0" indent="0">
              <a:buNone/>
            </a:pPr>
            <a:r>
              <a:rPr lang="en-IN" dirty="0" smtClean="0"/>
              <a:t>Witness:</a:t>
            </a:r>
          </a:p>
          <a:p>
            <a:pPr marL="0" indent="0">
              <a:lnSpc>
                <a:spcPct val="200000"/>
              </a:lnSpc>
              <a:buNone/>
            </a:pPr>
            <a:r>
              <a:rPr lang="en-IN" dirty="0" smtClean="0"/>
              <a:t>	A witness is a person who gives evidence regarding facts. Sections 118 to 134  of IEA deal with witness. </a:t>
            </a:r>
          </a:p>
          <a:p>
            <a:pPr marL="0" indent="0">
              <a:lnSpc>
                <a:spcPct val="200000"/>
              </a:lnSpc>
              <a:buNone/>
            </a:pPr>
            <a:r>
              <a:rPr lang="en-IN" dirty="0" smtClean="0"/>
              <a:t>Types:</a:t>
            </a:r>
          </a:p>
          <a:p>
            <a:pPr marL="514350" indent="-514350">
              <a:lnSpc>
                <a:spcPct val="200000"/>
              </a:lnSpc>
              <a:buAutoNum type="arabicPeriod"/>
            </a:pPr>
            <a:r>
              <a:rPr lang="en-IN" dirty="0" smtClean="0"/>
              <a:t>Common</a:t>
            </a:r>
          </a:p>
          <a:p>
            <a:pPr marL="514350" indent="-514350">
              <a:lnSpc>
                <a:spcPct val="200000"/>
              </a:lnSpc>
              <a:buAutoNum type="arabicPeriod"/>
            </a:pPr>
            <a:r>
              <a:rPr lang="en-IN" dirty="0" smtClean="0"/>
              <a:t>Expert </a:t>
            </a: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1685843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1194"/>
            <a:ext cx="10515600" cy="5835769"/>
          </a:xfrm>
        </p:spPr>
        <p:txBody>
          <a:bodyPr/>
          <a:lstStyle/>
          <a:p>
            <a:pPr marL="0" indent="0">
              <a:lnSpc>
                <a:spcPct val="200000"/>
              </a:lnSpc>
              <a:buNone/>
            </a:pPr>
            <a:r>
              <a:rPr lang="en-IN" dirty="0" smtClean="0"/>
              <a:t>Hostile witness: is one who is supposed to have some interest or motive for concealing part of the truth, or for giving completely false evidence.  (Sec.191, IPC). </a:t>
            </a:r>
          </a:p>
          <a:p>
            <a:pPr marL="0" indent="0">
              <a:lnSpc>
                <a:spcPct val="200000"/>
              </a:lnSpc>
              <a:buNone/>
            </a:pPr>
            <a:r>
              <a:rPr lang="en-IN" dirty="0" smtClean="0"/>
              <a:t>Perjury: giving wilful false/ fabricated evidence. </a:t>
            </a: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2415961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6" y="136478"/>
            <a:ext cx="11149084" cy="6721522"/>
          </a:xfrm>
        </p:spPr>
        <p:txBody>
          <a:bodyPr>
            <a:normAutofit/>
          </a:bodyPr>
          <a:lstStyle/>
          <a:p>
            <a:pPr marL="0" indent="0">
              <a:lnSpc>
                <a:spcPct val="150000"/>
              </a:lnSpc>
              <a:buNone/>
            </a:pPr>
            <a:r>
              <a:rPr lang="en-IN" dirty="0" smtClean="0"/>
              <a:t>Record of Evidence:</a:t>
            </a:r>
          </a:p>
          <a:p>
            <a:pPr marL="0" indent="0">
              <a:lnSpc>
                <a:spcPct val="150000"/>
              </a:lnSpc>
              <a:buNone/>
            </a:pPr>
            <a:r>
              <a:rPr lang="en-IN" dirty="0" smtClean="0"/>
              <a:t>Oath:</a:t>
            </a:r>
          </a:p>
          <a:p>
            <a:pPr marL="0" indent="0">
              <a:lnSpc>
                <a:spcPct val="150000"/>
              </a:lnSpc>
              <a:buNone/>
            </a:pPr>
            <a:r>
              <a:rPr lang="en-IN" dirty="0"/>
              <a:t> </a:t>
            </a:r>
            <a:r>
              <a:rPr lang="en-IN" dirty="0" smtClean="0"/>
              <a:t>I do swear in the name of God, that what I shall state shall be the truth, the whole truth, and nothing but the truth.</a:t>
            </a:r>
          </a:p>
          <a:p>
            <a:pPr marL="514350" indent="-514350">
              <a:lnSpc>
                <a:spcPct val="150000"/>
              </a:lnSpc>
              <a:buAutoNum type="arabicPeriod"/>
            </a:pPr>
            <a:r>
              <a:rPr lang="en-IN" dirty="0" smtClean="0"/>
              <a:t>Examination in chief ( Direct examination):</a:t>
            </a:r>
          </a:p>
          <a:p>
            <a:pPr marL="0" indent="0">
              <a:lnSpc>
                <a:spcPct val="150000"/>
              </a:lnSpc>
              <a:buNone/>
            </a:pPr>
            <a:r>
              <a:rPr lang="en-IN" dirty="0"/>
              <a:t>	F</a:t>
            </a:r>
            <a:r>
              <a:rPr lang="en-IN" dirty="0" smtClean="0"/>
              <a:t>irst examination of a witness. </a:t>
            </a:r>
          </a:p>
          <a:p>
            <a:pPr marL="0" indent="0">
              <a:lnSpc>
                <a:spcPct val="150000"/>
              </a:lnSpc>
              <a:buNone/>
            </a:pPr>
            <a:r>
              <a:rPr lang="en-IN" dirty="0" smtClean="0"/>
              <a:t>2. Cross examination:</a:t>
            </a:r>
          </a:p>
          <a:p>
            <a:pPr marL="0" indent="0">
              <a:lnSpc>
                <a:spcPct val="150000"/>
              </a:lnSpc>
              <a:buNone/>
            </a:pPr>
            <a:r>
              <a:rPr lang="en-IN" dirty="0" smtClean="0"/>
              <a:t>	The witness is questioned by the lawyer for the opposite party that is lawyer for the accused (defence lawyer). Leading questions are permissible during cross examination.</a:t>
            </a:r>
          </a:p>
          <a:p>
            <a:pPr marL="0" indent="0">
              <a:buNone/>
            </a:pP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3402007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364" y="177421"/>
            <a:ext cx="11791666" cy="6578222"/>
          </a:xfrm>
        </p:spPr>
        <p:txBody>
          <a:bodyPr/>
          <a:lstStyle/>
          <a:p>
            <a:pPr marL="0" indent="0">
              <a:buNone/>
            </a:pPr>
            <a:r>
              <a:rPr lang="en-IN" dirty="0" smtClean="0"/>
              <a:t>3. </a:t>
            </a:r>
            <a:r>
              <a:rPr lang="en-IN" dirty="0"/>
              <a:t>Re- Examination</a:t>
            </a:r>
          </a:p>
          <a:p>
            <a:pPr marL="0" indent="0">
              <a:buNone/>
            </a:pPr>
            <a:r>
              <a:rPr lang="en-IN" dirty="0"/>
              <a:t>	This is conducted </a:t>
            </a:r>
            <a:r>
              <a:rPr lang="en-IN" dirty="0" smtClean="0"/>
              <a:t>by the lawyer for the side which has called the witness.  </a:t>
            </a:r>
            <a:endParaRPr lang="en-IN" dirty="0"/>
          </a:p>
          <a:p>
            <a:pPr marL="0" indent="0">
              <a:buNone/>
            </a:pPr>
            <a:r>
              <a:rPr lang="en-IN" dirty="0"/>
              <a:t>4. Question by </a:t>
            </a:r>
            <a:r>
              <a:rPr lang="en-IN" dirty="0" smtClean="0"/>
              <a:t>Judge</a:t>
            </a:r>
          </a:p>
          <a:p>
            <a:pPr marL="0" indent="0">
              <a:buNone/>
            </a:pPr>
            <a:r>
              <a:rPr lang="en-IN" dirty="0"/>
              <a:t>	</a:t>
            </a:r>
            <a:r>
              <a:rPr lang="en-IN" dirty="0" smtClean="0"/>
              <a:t>The Judge may ask any question, in any form, about any fact, relevant or irrelevant, at any stage of the examination to clear </a:t>
            </a:r>
            <a:r>
              <a:rPr lang="en-IN" smtClean="0"/>
              <a:t>up doubts.  </a:t>
            </a:r>
            <a:endParaRPr lang="en-IN" dirty="0"/>
          </a:p>
          <a:p>
            <a:pPr marL="0" indent="0">
              <a:buNone/>
            </a:pP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3387722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8615"/>
            <a:ext cx="10515600" cy="5658348"/>
          </a:xfrm>
        </p:spPr>
        <p:txBody>
          <a:bodyPr>
            <a:normAutofit fontScale="92500" lnSpcReduction="20000"/>
          </a:bodyPr>
          <a:lstStyle/>
          <a:p>
            <a:pPr marL="0" indent="0" algn="just">
              <a:lnSpc>
                <a:spcPct val="160000"/>
              </a:lnSpc>
              <a:buNone/>
            </a:pPr>
            <a:r>
              <a:rPr lang="en-IN" dirty="0" smtClean="0"/>
              <a:t>I.P.C. : </a:t>
            </a:r>
            <a:r>
              <a:rPr lang="en-IN" dirty="0" err="1" smtClean="0"/>
              <a:t>Indan</a:t>
            </a:r>
            <a:r>
              <a:rPr lang="en-IN" dirty="0" smtClean="0"/>
              <a:t> Penal Code (1860).</a:t>
            </a:r>
          </a:p>
          <a:p>
            <a:pPr marL="0" indent="0" algn="just">
              <a:lnSpc>
                <a:spcPct val="160000"/>
              </a:lnSpc>
              <a:buNone/>
            </a:pPr>
            <a:r>
              <a:rPr lang="en-IN" dirty="0"/>
              <a:t>	</a:t>
            </a:r>
            <a:r>
              <a:rPr lang="en-IN" dirty="0" smtClean="0"/>
              <a:t>It defines offences and prescribes punishments.</a:t>
            </a:r>
          </a:p>
          <a:p>
            <a:pPr marL="0" indent="0" algn="just">
              <a:lnSpc>
                <a:spcPct val="160000"/>
              </a:lnSpc>
              <a:buNone/>
            </a:pPr>
            <a:r>
              <a:rPr lang="en-IN" dirty="0" err="1" smtClean="0"/>
              <a:t>Cr.P.C</a:t>
            </a:r>
            <a:r>
              <a:rPr lang="en-IN" dirty="0" smtClean="0"/>
              <a:t>.: Criminal Procedure Code (1973).</a:t>
            </a:r>
          </a:p>
          <a:p>
            <a:pPr marL="0" indent="0" algn="just">
              <a:lnSpc>
                <a:spcPct val="160000"/>
              </a:lnSpc>
              <a:buNone/>
            </a:pPr>
            <a:r>
              <a:rPr lang="en-IN" dirty="0"/>
              <a:t>	</a:t>
            </a:r>
            <a:r>
              <a:rPr lang="en-IN" dirty="0" smtClean="0"/>
              <a:t>It deals with police duties in arresting offenders, dealing with absconders, in the investigating offences. </a:t>
            </a:r>
          </a:p>
          <a:p>
            <a:pPr marL="0" indent="0" algn="just">
              <a:lnSpc>
                <a:spcPct val="160000"/>
              </a:lnSpc>
              <a:buNone/>
            </a:pPr>
            <a:r>
              <a:rPr lang="en-IN" dirty="0" smtClean="0"/>
              <a:t>I.E.A.: Indian Evidence Act (1872). </a:t>
            </a:r>
          </a:p>
          <a:p>
            <a:pPr marL="0" indent="0" algn="just">
              <a:lnSpc>
                <a:spcPct val="160000"/>
              </a:lnSpc>
              <a:buNone/>
            </a:pPr>
            <a:r>
              <a:rPr lang="en-IN" dirty="0"/>
              <a:t>	</a:t>
            </a:r>
            <a:r>
              <a:rPr lang="en-IN" dirty="0" smtClean="0"/>
              <a:t>It deals with Law of Evidence and applies to all judicial </a:t>
            </a:r>
            <a:r>
              <a:rPr lang="en-IN" dirty="0" err="1" smtClean="0"/>
              <a:t>proccedings</a:t>
            </a:r>
            <a:r>
              <a:rPr lang="en-IN" dirty="0" smtClean="0"/>
              <a:t> in any Court. </a:t>
            </a:r>
          </a:p>
          <a:p>
            <a:pPr marL="0" indent="0">
              <a:lnSpc>
                <a:spcPct val="200000"/>
              </a:lnSpc>
              <a:buNone/>
            </a:pPr>
            <a:endParaRPr lang="en-IN" dirty="0" smtClean="0"/>
          </a:p>
          <a:p>
            <a:pPr marL="0" indent="0">
              <a:lnSpc>
                <a:spcPct val="200000"/>
              </a:lnSpc>
              <a:buNone/>
            </a:pPr>
            <a:endParaRPr lang="en-IN" dirty="0" smtClean="0"/>
          </a:p>
          <a:p>
            <a:pPr marL="0" indent="0">
              <a:buNone/>
            </a:pPr>
            <a:r>
              <a:rPr lang="en-IN" dirty="0" smtClean="0"/>
              <a:t>  </a:t>
            </a:r>
            <a:endParaRPr lang="en-IN" dirty="0"/>
          </a:p>
        </p:txBody>
      </p:sp>
      <p:sp>
        <p:nvSpPr>
          <p:cNvPr id="2" name="Footer Placeholder 1"/>
          <p:cNvSpPr>
            <a:spLocks noGrp="1"/>
          </p:cNvSpPr>
          <p:nvPr>
            <p:ph type="ftr" sz="quarter" idx="11"/>
          </p:nvPr>
        </p:nvSpPr>
        <p:spPr>
          <a:xfrm>
            <a:off x="562708" y="6459785"/>
            <a:ext cx="11172092" cy="365125"/>
          </a:xfrm>
        </p:spPr>
        <p:txBody>
          <a:bodyPr/>
          <a:lstStyle/>
          <a:p>
            <a:r>
              <a:rPr lang="en-IN" dirty="0" smtClean="0"/>
              <a:t>SKHMC                                         Forensic Medicine and Toxicology</a:t>
            </a:r>
            <a:endParaRPr lang="en-IN" dirty="0"/>
          </a:p>
        </p:txBody>
      </p:sp>
    </p:spTree>
    <p:extLst>
      <p:ext uri="{BB962C8B-B14F-4D97-AF65-F5344CB8AC3E}">
        <p14:creationId xmlns:p14="http://schemas.microsoft.com/office/powerpoint/2010/main" val="335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773" y="109182"/>
            <a:ext cx="11190027" cy="6748818"/>
          </a:xfrm>
        </p:spPr>
        <p:txBody>
          <a:bodyPr/>
          <a:lstStyle/>
          <a:p>
            <a:pPr marL="0" indent="0" algn="just">
              <a:lnSpc>
                <a:spcPct val="150000"/>
              </a:lnSpc>
              <a:buNone/>
            </a:pPr>
            <a:r>
              <a:rPr lang="en-IN" dirty="0" smtClean="0"/>
              <a:t>INQUEST:</a:t>
            </a:r>
          </a:p>
          <a:p>
            <a:pPr marL="0" indent="0" algn="just">
              <a:lnSpc>
                <a:spcPct val="150000"/>
              </a:lnSpc>
              <a:buNone/>
            </a:pPr>
            <a:r>
              <a:rPr lang="en-IN" dirty="0"/>
              <a:t>	</a:t>
            </a:r>
            <a:r>
              <a:rPr lang="en-IN" dirty="0" smtClean="0"/>
              <a:t>An inquest is an inquiry or investigation into the cause of death. Two types of inquests are held in India.</a:t>
            </a:r>
          </a:p>
          <a:p>
            <a:pPr marL="514350" indent="-514350" algn="just">
              <a:lnSpc>
                <a:spcPct val="150000"/>
              </a:lnSpc>
              <a:buAutoNum type="arabicPeriod"/>
            </a:pPr>
            <a:r>
              <a:rPr lang="en-IN" dirty="0" smtClean="0"/>
              <a:t>Police Inquest: The officer-in-charge (usually sub-inspector)  of a police station conducts the inquest (S.174; </a:t>
            </a:r>
            <a:r>
              <a:rPr lang="en-IN" dirty="0" err="1" smtClean="0"/>
              <a:t>Cr.P.C</a:t>
            </a:r>
            <a:r>
              <a:rPr lang="en-IN" dirty="0" smtClean="0"/>
              <a:t>.). The police officer making the inquest is known as Investigating officer (I.O.). </a:t>
            </a:r>
          </a:p>
          <a:p>
            <a:pPr marL="0" indent="0" algn="just">
              <a:lnSpc>
                <a:spcPct val="150000"/>
              </a:lnSpc>
              <a:buNone/>
            </a:pPr>
            <a:r>
              <a:rPr lang="en-IN" dirty="0"/>
              <a:t>	</a:t>
            </a:r>
            <a:r>
              <a:rPr lang="en-IN" dirty="0" smtClean="0"/>
              <a:t>	Private medical institutions can undertake </a:t>
            </a:r>
            <a:r>
              <a:rPr lang="en-IN" dirty="0" err="1" smtClean="0"/>
              <a:t>medicolegal</a:t>
            </a:r>
            <a:r>
              <a:rPr lang="en-IN" dirty="0" smtClean="0"/>
              <a:t> examination and treatment of the living, but autopsies can be conducted only with the permission of the State Government.    </a:t>
            </a:r>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327328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6858000"/>
          </a:xfrm>
        </p:spPr>
        <p:txBody>
          <a:bodyPr>
            <a:normAutofit fontScale="92500" lnSpcReduction="20000"/>
          </a:bodyPr>
          <a:lstStyle/>
          <a:p>
            <a:pPr marL="0" indent="0" algn="just">
              <a:lnSpc>
                <a:spcPct val="160000"/>
              </a:lnSpc>
              <a:buNone/>
            </a:pPr>
            <a:r>
              <a:rPr lang="en-IN" dirty="0" smtClean="0"/>
              <a:t>2. Magistrate’s Inquest:</a:t>
            </a:r>
          </a:p>
          <a:p>
            <a:pPr marL="0" indent="0" algn="just">
              <a:lnSpc>
                <a:spcPct val="160000"/>
              </a:lnSpc>
              <a:buNone/>
            </a:pPr>
            <a:r>
              <a:rPr lang="en-IN" dirty="0"/>
              <a:t>	</a:t>
            </a:r>
            <a:r>
              <a:rPr lang="en-IN" dirty="0" smtClean="0"/>
              <a:t>This is conducted by a District Magistrate(Collector/Deputy Commissioner), Sub-divisional Magistrate (RDO), </a:t>
            </a:r>
            <a:r>
              <a:rPr lang="en-IN" dirty="0" err="1" smtClean="0"/>
              <a:t>Tahsildar</a:t>
            </a:r>
            <a:r>
              <a:rPr lang="en-IN" dirty="0" smtClean="0"/>
              <a:t> or any other Executive Magistrate. </a:t>
            </a:r>
          </a:p>
          <a:p>
            <a:pPr algn="just">
              <a:lnSpc>
                <a:spcPct val="160000"/>
              </a:lnSpc>
            </a:pPr>
            <a:r>
              <a:rPr lang="en-IN" dirty="0" smtClean="0"/>
              <a:t>Death in police custody.</a:t>
            </a:r>
          </a:p>
          <a:p>
            <a:pPr algn="just">
              <a:lnSpc>
                <a:spcPct val="160000"/>
              </a:lnSpc>
            </a:pPr>
            <a:r>
              <a:rPr lang="en-IN" dirty="0" smtClean="0"/>
              <a:t>Death due to police firing.</a:t>
            </a:r>
          </a:p>
          <a:p>
            <a:pPr algn="just">
              <a:lnSpc>
                <a:spcPct val="160000"/>
              </a:lnSpc>
            </a:pPr>
            <a:r>
              <a:rPr lang="en-IN" dirty="0" smtClean="0"/>
              <a:t>Death in prison.</a:t>
            </a:r>
          </a:p>
          <a:p>
            <a:pPr algn="just">
              <a:lnSpc>
                <a:spcPct val="160000"/>
              </a:lnSpc>
            </a:pPr>
            <a:r>
              <a:rPr lang="en-IN" dirty="0" smtClean="0"/>
              <a:t>Death in psychiatric hospital.</a:t>
            </a:r>
          </a:p>
          <a:p>
            <a:pPr algn="just">
              <a:lnSpc>
                <a:spcPct val="160000"/>
              </a:lnSpc>
            </a:pPr>
            <a:r>
              <a:rPr lang="en-IN" dirty="0" smtClean="0"/>
              <a:t>Dowry deaths.</a:t>
            </a:r>
          </a:p>
          <a:p>
            <a:pPr algn="just">
              <a:lnSpc>
                <a:spcPct val="160000"/>
              </a:lnSpc>
            </a:pPr>
            <a:r>
              <a:rPr lang="en-IN" dirty="0" smtClean="0"/>
              <a:t>Exhumation.</a:t>
            </a:r>
          </a:p>
          <a:p>
            <a:pPr algn="just">
              <a:lnSpc>
                <a:spcPct val="160000"/>
              </a:lnSpc>
            </a:pPr>
            <a:r>
              <a:rPr lang="en-IN" dirty="0" smtClean="0"/>
              <a:t>Any person dies or disappear or rape is alleged to have been committed on any woman, while such person or woman is in the custody of the police.</a:t>
            </a:r>
          </a:p>
          <a:p>
            <a:pPr algn="just">
              <a:lnSpc>
                <a:spcPct val="160000"/>
              </a:lnSpc>
            </a:pPr>
            <a:r>
              <a:rPr lang="en-IN" dirty="0" smtClean="0"/>
              <a:t>In any case of death, a Magistrate may conduct an inquest, instead of or in addition to the police inquest. (S.176, </a:t>
            </a:r>
            <a:r>
              <a:rPr lang="en-IN" dirty="0" err="1" smtClean="0"/>
              <a:t>Cr.P.C</a:t>
            </a:r>
            <a:r>
              <a:rPr lang="en-IN" dirty="0" smtClean="0"/>
              <a:t>.)</a:t>
            </a: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33827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Vertical)">
                                      <p:cBhvr>
                                        <p:cTn id="35" dur="500"/>
                                        <p:tgtEl>
                                          <p:spTgt spid="3">
                                            <p:txEl>
                                              <p:pRg st="8" end="8"/>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arn(inVertical)">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842" y="136478"/>
            <a:ext cx="10998958" cy="6605516"/>
          </a:xfrm>
        </p:spPr>
        <p:txBody>
          <a:bodyPr>
            <a:normAutofit/>
          </a:bodyPr>
          <a:lstStyle/>
          <a:p>
            <a:pPr marL="0" indent="0" algn="just">
              <a:lnSpc>
                <a:spcPct val="150000"/>
              </a:lnSpc>
              <a:buNone/>
            </a:pPr>
            <a:r>
              <a:rPr lang="en-IN" dirty="0" smtClean="0"/>
              <a:t>Coroner’s Inquest:</a:t>
            </a:r>
          </a:p>
          <a:p>
            <a:pPr marL="0" indent="0" algn="just">
              <a:lnSpc>
                <a:spcPct val="150000"/>
              </a:lnSpc>
              <a:buNone/>
            </a:pPr>
            <a:r>
              <a:rPr lang="en-IN" dirty="0" smtClean="0"/>
              <a:t>	This is a type of inquest done in U.K., some states in U.S.A., and some other countries, but not in India. </a:t>
            </a:r>
            <a:endParaRPr lang="en-IN" dirty="0"/>
          </a:p>
          <a:p>
            <a:pPr marL="0" indent="0" algn="just">
              <a:lnSpc>
                <a:spcPct val="150000"/>
              </a:lnSpc>
              <a:buNone/>
            </a:pPr>
            <a:r>
              <a:rPr lang="en-IN" dirty="0" smtClean="0"/>
              <a:t>Courts of Law:</a:t>
            </a:r>
          </a:p>
          <a:p>
            <a:pPr marL="0" indent="0" algn="just">
              <a:lnSpc>
                <a:spcPct val="150000"/>
              </a:lnSpc>
              <a:buNone/>
            </a:pPr>
            <a:r>
              <a:rPr lang="en-IN" dirty="0"/>
              <a:t>	</a:t>
            </a:r>
            <a:r>
              <a:rPr lang="en-IN" dirty="0" smtClean="0"/>
              <a:t>Two types.</a:t>
            </a:r>
          </a:p>
          <a:p>
            <a:pPr marL="514350" indent="-514350" algn="just">
              <a:lnSpc>
                <a:spcPct val="150000"/>
              </a:lnSpc>
              <a:buAutoNum type="arabicPeriod"/>
            </a:pPr>
            <a:r>
              <a:rPr lang="en-IN" dirty="0" smtClean="0"/>
              <a:t>Civil    2. Criminal</a:t>
            </a:r>
          </a:p>
          <a:p>
            <a:pPr marL="0" indent="0" algn="just">
              <a:lnSpc>
                <a:spcPct val="150000"/>
              </a:lnSpc>
              <a:buNone/>
            </a:pPr>
            <a:r>
              <a:rPr lang="en-IN" dirty="0" smtClean="0"/>
              <a:t>The criminal courts in India:</a:t>
            </a:r>
          </a:p>
          <a:p>
            <a:pPr marL="514350" indent="-514350" algn="just">
              <a:lnSpc>
                <a:spcPct val="150000"/>
              </a:lnSpc>
              <a:buAutoNum type="alphaLcPeriod"/>
            </a:pPr>
            <a:r>
              <a:rPr lang="en-IN" dirty="0" smtClean="0"/>
              <a:t>The Supreme Court: Highest judicial tribunal. Located in New Delhi.</a:t>
            </a:r>
          </a:p>
          <a:p>
            <a:pPr marL="514350" indent="-514350" algn="just">
              <a:lnSpc>
                <a:spcPct val="150000"/>
              </a:lnSpc>
              <a:buAutoNum type="alphaLcPeriod"/>
            </a:pPr>
            <a:r>
              <a:rPr lang="en-IN" dirty="0" smtClean="0"/>
              <a:t>The High Court: Located in the capital of every State and is the highest tribunal for the State. Judges appointed by the president of India.</a:t>
            </a: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157854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down)">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down)">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364" y="272954"/>
            <a:ext cx="11135436" cy="6346209"/>
          </a:xfrm>
        </p:spPr>
        <p:txBody>
          <a:bodyPr/>
          <a:lstStyle/>
          <a:p>
            <a:pPr marL="0" indent="0" algn="just">
              <a:lnSpc>
                <a:spcPct val="200000"/>
              </a:lnSpc>
              <a:buNone/>
            </a:pPr>
            <a:r>
              <a:rPr lang="en-IN" dirty="0" smtClean="0"/>
              <a:t>Supreme Court and High Courts act as Courts of appeal only in criminal cases, and do not hold trial prima facie. </a:t>
            </a:r>
          </a:p>
          <a:p>
            <a:pPr marL="0" indent="0" algn="just">
              <a:lnSpc>
                <a:spcPct val="200000"/>
              </a:lnSpc>
              <a:buNone/>
            </a:pPr>
            <a:r>
              <a:rPr lang="en-IN" dirty="0" smtClean="0"/>
              <a:t>c. The Sessions Court: Established by State Govt. Located at district headquarters. It can pass any sentence authorised by law, but a sentence of death passed by it must be confirmed by the </a:t>
            </a:r>
            <a:r>
              <a:rPr lang="en-IN" dirty="0"/>
              <a:t>High </a:t>
            </a:r>
            <a:r>
              <a:rPr lang="en-IN" dirty="0" smtClean="0"/>
              <a:t>Court. </a:t>
            </a: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310586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182" y="122830"/>
            <a:ext cx="11244618" cy="6550925"/>
          </a:xfrm>
        </p:spPr>
        <p:txBody>
          <a:bodyPr>
            <a:normAutofit/>
          </a:bodyPr>
          <a:lstStyle/>
          <a:p>
            <a:pPr marL="0" indent="0" algn="just">
              <a:lnSpc>
                <a:spcPct val="150000"/>
              </a:lnSpc>
              <a:buNone/>
            </a:pPr>
            <a:r>
              <a:rPr lang="en-IN" dirty="0" smtClean="0"/>
              <a:t>Magistrates Courts: </a:t>
            </a:r>
            <a:r>
              <a:rPr lang="en-IN" dirty="0"/>
              <a:t>T</a:t>
            </a:r>
            <a:r>
              <a:rPr lang="en-IN" dirty="0" smtClean="0"/>
              <a:t>hree types.</a:t>
            </a:r>
          </a:p>
          <a:p>
            <a:pPr marL="514350" indent="-514350" algn="just">
              <a:lnSpc>
                <a:spcPct val="150000"/>
              </a:lnSpc>
              <a:buAutoNum type="arabicPeriod"/>
            </a:pPr>
            <a:r>
              <a:rPr lang="en-IN" dirty="0" smtClean="0"/>
              <a:t>Chief Judicial Magistrate: Imprisonment up to seven years. Fine unlimited. </a:t>
            </a:r>
          </a:p>
          <a:p>
            <a:pPr marL="514350" indent="-514350" algn="just">
              <a:lnSpc>
                <a:spcPct val="150000"/>
              </a:lnSpc>
              <a:buFont typeface="Arial" panose="020B0604020202020204" pitchFamily="34" charset="0"/>
              <a:buAutoNum type="arabicPeriod"/>
            </a:pPr>
            <a:r>
              <a:rPr lang="en-IN" dirty="0" smtClean="0"/>
              <a:t>First class </a:t>
            </a:r>
            <a:r>
              <a:rPr lang="en-IN" dirty="0"/>
              <a:t>Judicial </a:t>
            </a:r>
            <a:r>
              <a:rPr lang="en-IN" dirty="0" smtClean="0"/>
              <a:t>Magistrate: </a:t>
            </a:r>
            <a:r>
              <a:rPr lang="en-IN" dirty="0"/>
              <a:t>Imprisonment up to </a:t>
            </a:r>
            <a:r>
              <a:rPr lang="en-IN" dirty="0" smtClean="0"/>
              <a:t>three </a:t>
            </a:r>
            <a:r>
              <a:rPr lang="en-IN" dirty="0"/>
              <a:t>years. Fine </a:t>
            </a:r>
            <a:r>
              <a:rPr lang="en-IN" dirty="0" smtClean="0"/>
              <a:t>10,000 rupees. </a:t>
            </a:r>
          </a:p>
          <a:p>
            <a:pPr marL="514350" indent="-514350" algn="just">
              <a:lnSpc>
                <a:spcPct val="150000"/>
              </a:lnSpc>
              <a:buFont typeface="Arial" panose="020B0604020202020204" pitchFamily="34" charset="0"/>
              <a:buAutoNum type="arabicPeriod"/>
            </a:pPr>
            <a:r>
              <a:rPr lang="en-IN" dirty="0" smtClean="0"/>
              <a:t>Second </a:t>
            </a:r>
            <a:r>
              <a:rPr lang="en-IN" dirty="0"/>
              <a:t>Judicial </a:t>
            </a:r>
            <a:r>
              <a:rPr lang="en-IN" dirty="0" smtClean="0"/>
              <a:t>Magistrate: Imprisonment </a:t>
            </a:r>
            <a:r>
              <a:rPr lang="en-IN" dirty="0"/>
              <a:t>up to </a:t>
            </a:r>
            <a:r>
              <a:rPr lang="en-IN" dirty="0" smtClean="0"/>
              <a:t>one year. </a:t>
            </a:r>
            <a:r>
              <a:rPr lang="en-IN" dirty="0"/>
              <a:t>Fine </a:t>
            </a:r>
            <a:r>
              <a:rPr lang="en-IN" dirty="0" smtClean="0"/>
              <a:t>5000 rupees. </a:t>
            </a:r>
          </a:p>
          <a:p>
            <a:pPr marL="0" indent="0">
              <a:buNone/>
            </a:pPr>
            <a:r>
              <a:rPr lang="en-IN" dirty="0"/>
              <a:t>	</a:t>
            </a:r>
            <a:endParaRPr lang="en-IN" dirty="0" smtClean="0"/>
          </a:p>
          <a:p>
            <a:pPr marL="0" indent="0">
              <a:buNone/>
            </a:pPr>
            <a:r>
              <a:rPr lang="en-IN" dirty="0"/>
              <a:t>	</a:t>
            </a:r>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350767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69170" cy="6455391"/>
          </a:xfrm>
        </p:spPr>
        <p:txBody>
          <a:bodyPr/>
          <a:lstStyle/>
          <a:p>
            <a:pPr marL="0" indent="0" algn="just">
              <a:lnSpc>
                <a:spcPct val="150000"/>
              </a:lnSpc>
              <a:buNone/>
            </a:pPr>
            <a:r>
              <a:rPr lang="en-IN" dirty="0" smtClean="0"/>
              <a:t>Juvenile Courts: They try offenses committed by juveniles ( below the age of 18 years). </a:t>
            </a:r>
          </a:p>
          <a:p>
            <a:pPr marL="0" indent="0" algn="just">
              <a:lnSpc>
                <a:spcPct val="150000"/>
              </a:lnSpc>
              <a:buNone/>
            </a:pPr>
            <a:r>
              <a:rPr lang="en-IN" dirty="0" smtClean="0"/>
              <a:t>Offenses: any act or omission made punishable by any law. Two types. </a:t>
            </a:r>
          </a:p>
          <a:p>
            <a:pPr marL="514350" indent="-514350" algn="just">
              <a:lnSpc>
                <a:spcPct val="150000"/>
              </a:lnSpc>
              <a:buAutoNum type="alphaLcPeriod"/>
            </a:pPr>
            <a:r>
              <a:rPr lang="en-IN" dirty="0" err="1" smtClean="0"/>
              <a:t>Bailable</a:t>
            </a:r>
            <a:endParaRPr lang="en-IN" dirty="0" smtClean="0"/>
          </a:p>
          <a:p>
            <a:pPr marL="514350" indent="-514350" algn="just">
              <a:lnSpc>
                <a:spcPct val="150000"/>
              </a:lnSpc>
              <a:buAutoNum type="alphaLcPeriod"/>
            </a:pPr>
            <a:r>
              <a:rPr lang="en-IN" dirty="0" err="1" smtClean="0"/>
              <a:t>Nonbailable</a:t>
            </a:r>
            <a:r>
              <a:rPr lang="en-IN" dirty="0" smtClean="0"/>
              <a:t>.</a:t>
            </a:r>
          </a:p>
          <a:p>
            <a:pPr marL="0" indent="0" algn="just">
              <a:lnSpc>
                <a:spcPct val="150000"/>
              </a:lnSpc>
              <a:buNone/>
            </a:pPr>
            <a:r>
              <a:rPr lang="en-IN" dirty="0" smtClean="0"/>
              <a:t>Cognisable offense: An offense in which a police officer can arrest a person without warrant from the Magistrate, </a:t>
            </a:r>
            <a:r>
              <a:rPr lang="en-IN" dirty="0" err="1" smtClean="0"/>
              <a:t>eg</a:t>
            </a:r>
            <a:r>
              <a:rPr lang="en-IN" dirty="0" smtClean="0"/>
              <a:t>. Rape, murder, dowry death, ragging, death due to rash or negligent act etc. </a:t>
            </a: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133583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364" y="0"/>
            <a:ext cx="11973636" cy="6858000"/>
          </a:xfrm>
        </p:spPr>
        <p:txBody>
          <a:bodyPr/>
          <a:lstStyle/>
          <a:p>
            <a:pPr marL="0" indent="0" algn="just">
              <a:lnSpc>
                <a:spcPct val="150000"/>
              </a:lnSpc>
              <a:buNone/>
            </a:pPr>
            <a:r>
              <a:rPr lang="en-IN" dirty="0" smtClean="0"/>
              <a:t>Punishments: </a:t>
            </a:r>
          </a:p>
          <a:p>
            <a:pPr marL="0" indent="0" algn="just">
              <a:lnSpc>
                <a:spcPct val="150000"/>
              </a:lnSpc>
              <a:buNone/>
            </a:pPr>
            <a:r>
              <a:rPr lang="en-IN" dirty="0"/>
              <a:t> 	</a:t>
            </a:r>
            <a:r>
              <a:rPr lang="en-IN" dirty="0" smtClean="0"/>
              <a:t>The sentences authorised by law are</a:t>
            </a:r>
          </a:p>
          <a:p>
            <a:pPr algn="just">
              <a:lnSpc>
                <a:spcPct val="150000"/>
              </a:lnSpc>
            </a:pPr>
            <a:r>
              <a:rPr lang="en-IN" dirty="0" smtClean="0"/>
              <a:t>Death</a:t>
            </a:r>
          </a:p>
          <a:p>
            <a:pPr algn="just">
              <a:lnSpc>
                <a:spcPct val="150000"/>
              </a:lnSpc>
            </a:pPr>
            <a:r>
              <a:rPr lang="en-IN" dirty="0" smtClean="0"/>
              <a:t>Imprisonment for life</a:t>
            </a:r>
          </a:p>
          <a:p>
            <a:pPr algn="just">
              <a:lnSpc>
                <a:spcPct val="150000"/>
              </a:lnSpc>
            </a:pPr>
            <a:r>
              <a:rPr lang="en-IN" dirty="0" smtClean="0"/>
              <a:t>Imprisonment </a:t>
            </a:r>
          </a:p>
          <a:p>
            <a:pPr lvl="1" algn="just">
              <a:lnSpc>
                <a:spcPct val="150000"/>
              </a:lnSpc>
              <a:buFont typeface="Wingdings" panose="05000000000000000000" pitchFamily="2" charset="2"/>
              <a:buChar char="Ø"/>
            </a:pPr>
            <a:r>
              <a:rPr lang="en-IN" dirty="0"/>
              <a:t> R</a:t>
            </a:r>
            <a:r>
              <a:rPr lang="en-IN" dirty="0" smtClean="0"/>
              <a:t>igorous with hard labour, including solitary confinement</a:t>
            </a:r>
          </a:p>
          <a:p>
            <a:pPr lvl="1" algn="just">
              <a:lnSpc>
                <a:spcPct val="150000"/>
              </a:lnSpc>
              <a:buFont typeface="Wingdings" panose="05000000000000000000" pitchFamily="2" charset="2"/>
              <a:buChar char="Ø"/>
            </a:pPr>
            <a:r>
              <a:rPr lang="en-IN" dirty="0" smtClean="0"/>
              <a:t> Simple </a:t>
            </a:r>
          </a:p>
          <a:p>
            <a:pPr algn="just">
              <a:lnSpc>
                <a:spcPct val="150000"/>
              </a:lnSpc>
            </a:pPr>
            <a:r>
              <a:rPr lang="en-IN" dirty="0" smtClean="0"/>
              <a:t>Forfeiture of property</a:t>
            </a:r>
          </a:p>
          <a:p>
            <a:pPr algn="just">
              <a:lnSpc>
                <a:spcPct val="150000"/>
              </a:lnSpc>
            </a:pPr>
            <a:r>
              <a:rPr lang="en-IN" dirty="0" smtClean="0"/>
              <a:t>Fine</a:t>
            </a:r>
          </a:p>
          <a:p>
            <a:pPr marL="0" indent="0">
              <a:buNone/>
            </a:pPr>
            <a:endParaRPr lang="en-IN" dirty="0" smtClean="0"/>
          </a:p>
          <a:p>
            <a:pPr lvl="1">
              <a:buFont typeface="Wingdings" panose="05000000000000000000" pitchFamily="2" charset="2"/>
              <a:buChar char="Ø"/>
            </a:pPr>
            <a:endParaRPr lang="en-IN" dirty="0"/>
          </a:p>
        </p:txBody>
      </p:sp>
      <p:sp>
        <p:nvSpPr>
          <p:cNvPr id="2" name="Footer Placeholder 1"/>
          <p:cNvSpPr>
            <a:spLocks noGrp="1"/>
          </p:cNvSpPr>
          <p:nvPr>
            <p:ph type="ftr" sz="quarter" idx="11"/>
          </p:nvPr>
        </p:nvSpPr>
        <p:spPr/>
        <p:txBody>
          <a:bodyPr/>
          <a:lstStyle/>
          <a:p>
            <a:r>
              <a:rPr lang="en-IN" smtClean="0"/>
              <a:t>SKHMC                                         Forensic Medicine and Toxicology</a:t>
            </a:r>
            <a:endParaRPr lang="en-IN"/>
          </a:p>
        </p:txBody>
      </p:sp>
    </p:spTree>
    <p:extLst>
      <p:ext uri="{BB962C8B-B14F-4D97-AF65-F5344CB8AC3E}">
        <p14:creationId xmlns:p14="http://schemas.microsoft.com/office/powerpoint/2010/main" val="181097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226</TotalTime>
  <Words>586</Words>
  <Application>Microsoft Office PowerPoint</Application>
  <PresentationFormat>Widescreen</PresentationFormat>
  <Paragraphs>115</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Algerian</vt:lpstr>
      <vt:lpstr>Arial</vt:lpstr>
      <vt:lpstr>Calibri</vt:lpstr>
      <vt:lpstr>Calibri Light</vt:lpstr>
      <vt:lpstr>Wingdings</vt:lpstr>
      <vt:lpstr>Retrospect</vt:lpstr>
      <vt:lpstr>LEGAL PROCEDURE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Medical evidence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dc:title>
  <dc:creator>Dr.SIJU</dc:creator>
  <cp:lastModifiedBy>Dr.SIJU</cp:lastModifiedBy>
  <cp:revision>35</cp:revision>
  <dcterms:created xsi:type="dcterms:W3CDTF">2018-11-20T13:10:22Z</dcterms:created>
  <dcterms:modified xsi:type="dcterms:W3CDTF">2019-06-15T08:34:29Z</dcterms:modified>
</cp:coreProperties>
</file>